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FD"/>
    <a:srgbClr val="FDD1DF"/>
    <a:srgbClr val="F63A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E1C867-CE5D-5A0A-F4F6-8D9310B17C11}" v="18" dt="2026-07-15T08:17:51.8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4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76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15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2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3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05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5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9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51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33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07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C49A-6BEC-43D3-A7C9-07500AFF0B76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4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655" y="126124"/>
            <a:ext cx="9606455" cy="6600497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30314" y="166138"/>
            <a:ext cx="826113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/>
              <a:t>Y1-6 2026 2027</a:t>
            </a:r>
          </a:p>
          <a:p>
            <a:pPr algn="ctr"/>
            <a:r>
              <a:rPr lang="en-GB" sz="2400" b="1"/>
              <a:t>Art Curriculum Overview</a:t>
            </a:r>
            <a:r>
              <a:rPr lang="en-GB" sz="2400" dirty="0"/>
              <a:t> </a:t>
            </a:r>
            <a:endParaRPr lang="en-GB" sz="2400" dirty="0">
              <a:ea typeface="Calibri"/>
              <a:cs typeface="Calibri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5843"/>
              </p:ext>
            </p:extLst>
          </p:nvPr>
        </p:nvGraphicFramePr>
        <p:xfrm>
          <a:off x="413203" y="1054241"/>
          <a:ext cx="9067636" cy="53730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581146">
                  <a:extLst>
                    <a:ext uri="{9D8B030D-6E8A-4147-A177-3AD203B41FA5}">
                      <a16:colId xmlns:a16="http://schemas.microsoft.com/office/drawing/2014/main" val="1875530190"/>
                    </a:ext>
                  </a:extLst>
                </a:gridCol>
                <a:gridCol w="2486159">
                  <a:extLst>
                    <a:ext uri="{9D8B030D-6E8A-4147-A177-3AD203B41FA5}">
                      <a16:colId xmlns:a16="http://schemas.microsoft.com/office/drawing/2014/main" val="1031738001"/>
                    </a:ext>
                  </a:extLst>
                </a:gridCol>
                <a:gridCol w="2526917">
                  <a:extLst>
                    <a:ext uri="{9D8B030D-6E8A-4147-A177-3AD203B41FA5}">
                      <a16:colId xmlns:a16="http://schemas.microsoft.com/office/drawing/2014/main" val="1851985973"/>
                    </a:ext>
                  </a:extLst>
                </a:gridCol>
                <a:gridCol w="2473414">
                  <a:extLst>
                    <a:ext uri="{9D8B030D-6E8A-4147-A177-3AD203B41FA5}">
                      <a16:colId xmlns:a16="http://schemas.microsoft.com/office/drawing/2014/main" val="434829723"/>
                    </a:ext>
                  </a:extLst>
                </a:gridCol>
              </a:tblGrid>
              <a:tr h="366810">
                <a:tc>
                  <a:txBody>
                    <a:bodyPr/>
                    <a:lstStyle/>
                    <a:p>
                      <a:pPr algn="ctr"/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Autumn</a:t>
                      </a:r>
                      <a:r>
                        <a:rPr lang="en-GB" baseline="0" dirty="0"/>
                        <a:t> 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Spring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Summer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270689"/>
                  </a:ext>
                </a:extLst>
              </a:tr>
              <a:tr h="169727">
                <a:tc rowSpan="2"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Year 1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Art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Art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Art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7901434"/>
                  </a:ext>
                </a:extLst>
              </a:tr>
              <a:tr h="62668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Painting and Drawing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: Self Portraits</a:t>
                      </a: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/>
                        </a:rPr>
                        <a:t>Pencil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3D Form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: Henry Matisse </a:t>
                      </a:r>
                      <a:r>
                        <a:rPr lang="en-GB" sz="1100" b="0" i="1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(Art H</a:t>
                      </a:r>
                      <a:r>
                        <a:rPr lang="en-US" sz="1100" b="0" i="1" u="none" strike="noStrike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istory</a:t>
                      </a:r>
                      <a:r>
                        <a:rPr lang="en-US" sz="1100" b="0" i="1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US" sz="1100" b="0" i="0" u="none" strike="noStrike" noProof="0" dirty="0">
                        <a:effectLst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 b="0" i="0" u="none" strike="noStrike" noProof="0" dirty="0">
                        <a:effectLst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Sculpture: 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Junk Modelling</a:t>
                      </a:r>
                      <a:r>
                        <a:rPr lang="en-US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 b="0" i="0" u="none" strike="noStrike" noProof="0" dirty="0">
                        <a:effectLst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38063185"/>
                  </a:ext>
                </a:extLst>
              </a:tr>
              <a:tr h="182783">
                <a:tc rowSpan="2"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Year 2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93065627"/>
                  </a:ext>
                </a:extLst>
              </a:tr>
              <a:tr h="4700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Sculpture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: Papier Mache: London Landmarks</a:t>
                      </a:r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3D Form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: Weaving: African Kente patterns</a:t>
                      </a: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Painting and Drawing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: </a:t>
                      </a:r>
                      <a:r>
                        <a:rPr lang="en-GB" sz="1100" b="0" i="1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(Art History)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Pete McKee</a:t>
                      </a:r>
                      <a:endParaRPr lang="en-US" sz="1100" dirty="0"/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Acrylic paint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0440459"/>
                  </a:ext>
                </a:extLst>
              </a:tr>
              <a:tr h="195840">
                <a:tc rowSpan="2"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Year 3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83624127"/>
                  </a:ext>
                </a:extLst>
              </a:tr>
              <a:tr h="4700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Painting and Drawing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: Observations and Viewpoints: Buildings and objects</a:t>
                      </a: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/>
                        </a:rPr>
                        <a:t>Pencil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3D Form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: Mosaics: Roman Mosaics</a:t>
                      </a: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 b="0" i="0" u="none" strike="noStrike" noProof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Craft and Design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: Wax Resist: River pictures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1662922"/>
                  </a:ext>
                </a:extLst>
              </a:tr>
              <a:tr h="195840">
                <a:tc rowSpan="2"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Year 4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4281642"/>
                  </a:ext>
                </a:extLst>
              </a:tr>
              <a:tr h="470014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3D Form: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 Tie Die: T shirts</a:t>
                      </a:r>
                      <a:endParaRPr lang="en-US" sz="1100" i="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US" sz="1100" i="0" baseline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Sculpture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: Clay: Canopic Jars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Painting and Drawing</a:t>
                      </a:r>
                      <a:r>
                        <a:rPr lang="en-US" sz="11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: </a:t>
                      </a:r>
                      <a:r>
                        <a:rPr lang="en-US" sz="1100" i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(Art History)</a:t>
                      </a:r>
                      <a:r>
                        <a:rPr lang="en-US" sz="1100" i="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 William Morris: Block printing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99401259"/>
                  </a:ext>
                </a:extLst>
              </a:tr>
              <a:tr h="195840">
                <a:tc rowSpan="2"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Year 5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8075243"/>
                  </a:ext>
                </a:extLst>
              </a:tr>
              <a:tr h="58417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Painting and Drawing: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100" b="0" i="1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(Art History): 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Van Gough: </a:t>
                      </a:r>
                      <a:endParaRPr lang="en-US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Oil Paints and watercolours 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Collage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: 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/>
                        </a:rPr>
                        <a:t>P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op Art: 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cs typeface="Times New Roman"/>
                        </a:rPr>
                        <a:t>Andy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Warhol and Roy Lichtenstein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Craft and Design: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 Felt Fibres: Amazon tapestry hanging - Change of inspiration image </a:t>
                      </a:r>
                      <a:endParaRPr lang="en-US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1133264"/>
                  </a:ext>
                </a:extLst>
              </a:tr>
              <a:tr h="195840">
                <a:tc rowSpan="2"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Year 6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1804497"/>
                  </a:ext>
                </a:extLst>
              </a:tr>
              <a:tr h="61363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b="1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Sculpture</a:t>
                      </a:r>
                      <a:r>
                        <a:rPr lang="en-GB" sz="11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: Wire Sculpture: Human forms</a:t>
                      </a:r>
                      <a:endParaRPr lang="en-GB" sz="1100" b="0" i="0" u="none" strike="noStrike" noProof="0" dirty="0">
                        <a:effectLst/>
                      </a:endParaRP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Painting and Drawing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: </a:t>
                      </a:r>
                      <a:r>
                        <a:rPr lang="en-GB" sz="1000" i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(Art History) </a:t>
                      </a:r>
                      <a:r>
                        <a:rPr lang="en-GB" sz="1000" i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Lowry</a:t>
                      </a: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r>
                        <a:rPr lang="en-GB" sz="1000" i="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Charcoal</a:t>
                      </a:r>
                    </a:p>
                    <a:p>
                      <a:pPr lvl="0" algn="ctr">
                        <a:spcAft>
                          <a:spcPts val="0"/>
                        </a:spcAft>
                        <a:buNone/>
                      </a:pPr>
                      <a:endParaRPr lang="en-GB" sz="10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000" b="0" i="0" u="none" strike="noStrike" noProof="0" dirty="0">
                        <a:solidFill>
                          <a:srgbClr val="000000"/>
                        </a:solidFill>
                        <a:effectLst/>
                        <a:highlight>
                          <a:srgbClr val="FFFFFF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3D Form: Clay </a:t>
                      </a:r>
                      <a:endParaRPr lang="en-US" sz="10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0" i="0" u="none" strike="noStrike" noProof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Yayoi Kusama (artist study)</a:t>
                      </a:r>
                      <a:endParaRPr lang="en-GB" sz="1000"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000" i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8773768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271637" y="221475"/>
            <a:ext cx="476026" cy="6881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6447" t="1374" r="8202"/>
          <a:stretch/>
        </p:blipFill>
        <p:spPr>
          <a:xfrm>
            <a:off x="8933778" y="220810"/>
            <a:ext cx="476026" cy="68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7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5e4831-a6eb-420a-b233-1544fed8a023" xsi:nil="true"/>
    <lcf76f155ced4ddcb4097134ff3c332f xmlns="69e43245-abb5-4ff3-912e-5cfb0ad6b661">
      <Terms xmlns="http://schemas.microsoft.com/office/infopath/2007/PartnerControls"/>
    </lcf76f155ced4ddcb4097134ff3c332f>
    <_Flow_SignoffStatus xmlns="69e43245-abb5-4ff3-912e-5cfb0ad6b661" xsi:nil="true"/>
    <WhenUpdated xmlns="69e43245-abb5-4ff3-912e-5cfb0ad6b66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E05E53CE013C46B77F11953F9730E2" ma:contentTypeVersion="21" ma:contentTypeDescription="Create a new document." ma:contentTypeScope="" ma:versionID="4961300c510604b5e4f133763428869c">
  <xsd:schema xmlns:xsd="http://www.w3.org/2001/XMLSchema" xmlns:xs="http://www.w3.org/2001/XMLSchema" xmlns:p="http://schemas.microsoft.com/office/2006/metadata/properties" xmlns:ns2="69e43245-abb5-4ff3-912e-5cfb0ad6b661" xmlns:ns3="5a5e4831-a6eb-420a-b233-1544fed8a023" targetNamespace="http://schemas.microsoft.com/office/2006/metadata/properties" ma:root="true" ma:fieldsID="ab06e24aa0a9e5aab2035e39215145a5" ns2:_="" ns3:_="">
    <xsd:import namespace="69e43245-abb5-4ff3-912e-5cfb0ad6b661"/>
    <xsd:import namespace="5a5e4831-a6eb-420a-b233-1544fed8a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WhenUpdat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43245-abb5-4ff3-912e-5cfb0ad6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cb9468-bd06-41cb-a9c3-e5cc102391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henUpdated" ma:index="27" nillable="true" ma:displayName="When Updated" ma:format="DateTime" ma:internalName="WhenUpdated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e4831-a6eb-420a-b233-1544fed8a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d4ff83-6a78-4885-a338-93bef205338f}" ma:internalName="TaxCatchAll" ma:showField="CatchAllData" ma:web="5a5e4831-a6eb-420a-b233-1544fed8a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322AD1-55A9-4B8A-85AF-6E044891DAF0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5a5e4831-a6eb-420a-b233-1544fed8a023"/>
    <ds:schemaRef ds:uri="69e43245-abb5-4ff3-912e-5cfb0ad6b661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9370AB7-D276-46BF-8D16-6F14AEC068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e43245-abb5-4ff3-912e-5cfb0ad6b661"/>
    <ds:schemaRef ds:uri="5a5e4831-a6eb-420a-b233-1544fed8a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DC3DC2-997F-482A-9DEE-0A85FA59C5E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575</TotalTime>
  <Words>197</Words>
  <Application>Microsoft Office PowerPoint</Application>
  <PresentationFormat>A4 Paper (210x297 mm)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Kingdon</dc:creator>
  <cp:lastModifiedBy>Chloe Saunders</cp:lastModifiedBy>
  <cp:revision>18</cp:revision>
  <cp:lastPrinted>2022-10-13T10:28:00Z</cp:lastPrinted>
  <dcterms:created xsi:type="dcterms:W3CDTF">2021-07-06T13:37:53Z</dcterms:created>
  <dcterms:modified xsi:type="dcterms:W3CDTF">2026-07-15T08:18:33Z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0x01010017E05E53CE013C46B77F11953F9730E2</vt:lpwstr>
  </property>
  <property fmtid="{D5CDD505-2E9C-101B-9397-08002B2CF9AE}" pid="3" name="MediaServiceImageTags">
    <vt:lpwstr/>
  </property>
</Properties>
</file>