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4"/>
  </p:sldMasterIdLst>
  <p:sldIdLst>
    <p:sldId id="256" r:id="rId5"/>
  </p:sldIdLst>
  <p:sldSz cx="9906000" cy="6858000" type="A4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E7FD"/>
    <a:srgbClr val="FDD1DF"/>
    <a:srgbClr val="F63A9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ED4FA28-F234-7CD3-CB6D-F8170778D7F8}" v="35" dt="2026-07-15T13:12:10.85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4C1A8A3-306A-4EB7-A6B1-4F7E0EB9C5D6}" styleName="Medium Style 3 - Accent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EB9631B5-78F2-41C9-869B-9F39066F8104}" styleName="Medium Style 3 - 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1406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10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C2C49A-6BEC-43D3-A7C9-07500AFF0B76}" type="datetimeFigureOut">
              <a:rPr lang="en-GB" smtClean="0"/>
              <a:t>15/07/2026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8DDB0D-640C-4D4C-840D-9B8857287EF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257691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C2C49A-6BEC-43D3-A7C9-07500AFF0B76}" type="datetimeFigureOut">
              <a:rPr lang="en-GB" smtClean="0"/>
              <a:t>15/07/2026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8DDB0D-640C-4D4C-840D-9B8857287EF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680356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C2C49A-6BEC-43D3-A7C9-07500AFF0B76}" type="datetimeFigureOut">
              <a:rPr lang="en-GB" smtClean="0"/>
              <a:t>15/07/2026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8DDB0D-640C-4D4C-840D-9B8857287EF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010518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C2C49A-6BEC-43D3-A7C9-07500AFF0B76}" type="datetimeFigureOut">
              <a:rPr lang="en-GB" smtClean="0"/>
              <a:t>15/07/2026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8DDB0D-640C-4D4C-840D-9B8857287EF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840501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C2C49A-6BEC-43D3-A7C9-07500AFF0B76}" type="datetimeFigureOut">
              <a:rPr lang="en-GB" smtClean="0"/>
              <a:t>15/07/2026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8DDB0D-640C-4D4C-840D-9B8857287EF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804971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C2C49A-6BEC-43D3-A7C9-07500AFF0B76}" type="datetimeFigureOut">
              <a:rPr lang="en-GB" smtClean="0"/>
              <a:t>15/07/2026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8DDB0D-640C-4D4C-840D-9B8857287EF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885186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C2C49A-6BEC-43D3-A7C9-07500AFF0B76}" type="datetimeFigureOut">
              <a:rPr lang="en-GB" smtClean="0"/>
              <a:t>15/07/2026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8DDB0D-640C-4D4C-840D-9B8857287EF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163338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C2C49A-6BEC-43D3-A7C9-07500AFF0B76}" type="datetimeFigureOut">
              <a:rPr lang="en-GB" smtClean="0"/>
              <a:t>15/07/2026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8DDB0D-640C-4D4C-840D-9B8857287EF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570701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C2C49A-6BEC-43D3-A7C9-07500AFF0B76}" type="datetimeFigureOut">
              <a:rPr lang="en-GB" smtClean="0"/>
              <a:t>15/07/2026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8DDB0D-640C-4D4C-840D-9B8857287EF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6554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C2C49A-6BEC-43D3-A7C9-07500AFF0B76}" type="datetimeFigureOut">
              <a:rPr lang="en-GB" smtClean="0"/>
              <a:t>15/07/2026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8DDB0D-640C-4D4C-840D-9B8857287EF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751582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C2C49A-6BEC-43D3-A7C9-07500AFF0B76}" type="datetimeFigureOut">
              <a:rPr lang="en-GB" smtClean="0"/>
              <a:t>15/07/2026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8DDB0D-640C-4D4C-840D-9B8857287EF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811288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C2C49A-6BEC-43D3-A7C9-07500AFF0B76}" type="datetimeFigureOut">
              <a:rPr lang="en-GB" smtClean="0"/>
              <a:t>15/07/2026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8DDB0D-640C-4D4C-840D-9B8857287EF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900495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57655" y="126124"/>
            <a:ext cx="9606455" cy="6600497"/>
          </a:xfrm>
          <a:prstGeom prst="rect">
            <a:avLst/>
          </a:prstGeom>
          <a:solidFill>
            <a:schemeClr val="bg1"/>
          </a:solidFill>
          <a:ln w="762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TextBox 4"/>
          <p:cNvSpPr txBox="1"/>
          <p:nvPr/>
        </p:nvSpPr>
        <p:spPr>
          <a:xfrm>
            <a:off x="830314" y="166138"/>
            <a:ext cx="8261131" cy="83099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GB" sz="2400" dirty="0"/>
              <a:t>Y1-6 </a:t>
            </a:r>
          </a:p>
          <a:p>
            <a:pPr algn="ctr"/>
            <a:r>
              <a:rPr lang="en-GB" sz="2400" b="1" dirty="0"/>
              <a:t>Design and Technology Curriculum Overview</a:t>
            </a:r>
            <a:r>
              <a:rPr lang="en-GB" sz="2400" dirty="0"/>
              <a:t> 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38196904"/>
              </p:ext>
            </p:extLst>
          </p:nvPr>
        </p:nvGraphicFramePr>
        <p:xfrm>
          <a:off x="413203" y="1054242"/>
          <a:ext cx="8996601" cy="5113770"/>
        </p:xfrm>
        <a:graphic>
          <a:graphicData uri="http://schemas.openxmlformats.org/drawingml/2006/table">
            <a:tbl>
              <a:tblPr firstRow="1" bandRow="1">
                <a:tableStyleId>{C4B1156A-380E-4F78-BDF5-A606A8083BF9}</a:tableStyleId>
              </a:tblPr>
              <a:tblGrid>
                <a:gridCol w="1304085">
                  <a:extLst>
                    <a:ext uri="{9D8B030D-6E8A-4147-A177-3AD203B41FA5}">
                      <a16:colId xmlns:a16="http://schemas.microsoft.com/office/drawing/2014/main" val="1875530190"/>
                    </a:ext>
                  </a:extLst>
                </a:gridCol>
                <a:gridCol w="2665141">
                  <a:extLst>
                    <a:ext uri="{9D8B030D-6E8A-4147-A177-3AD203B41FA5}">
                      <a16:colId xmlns:a16="http://schemas.microsoft.com/office/drawing/2014/main" val="1031738001"/>
                    </a:ext>
                  </a:extLst>
                </a:gridCol>
                <a:gridCol w="2553630">
                  <a:extLst>
                    <a:ext uri="{9D8B030D-6E8A-4147-A177-3AD203B41FA5}">
                      <a16:colId xmlns:a16="http://schemas.microsoft.com/office/drawing/2014/main" val="1851985973"/>
                    </a:ext>
                  </a:extLst>
                </a:gridCol>
                <a:gridCol w="2473745">
                  <a:extLst>
                    <a:ext uri="{9D8B030D-6E8A-4147-A177-3AD203B41FA5}">
                      <a16:colId xmlns:a16="http://schemas.microsoft.com/office/drawing/2014/main" val="434829723"/>
                    </a:ext>
                  </a:extLst>
                </a:gridCol>
              </a:tblGrid>
              <a:tr h="352640">
                <a:tc>
                  <a:txBody>
                    <a:bodyPr/>
                    <a:lstStyle/>
                    <a:p>
                      <a:pPr algn="ctr"/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Autumn</a:t>
                      </a:r>
                      <a:r>
                        <a:rPr lang="en-GB" baseline="0" dirty="0"/>
                        <a:t> 2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Spring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Summer 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6270689"/>
                  </a:ext>
                </a:extLst>
              </a:tr>
              <a:tr h="163170">
                <a:tc rowSpan="2">
                  <a:txBody>
                    <a:bodyPr/>
                    <a:lstStyle/>
                    <a:p>
                      <a:pPr algn="ctr"/>
                      <a:r>
                        <a:rPr lang="en-GB" sz="1800" dirty="0"/>
                        <a:t>Year 1</a:t>
                      </a:r>
                      <a:endParaRPr lang="en-GB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DT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DT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DT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337901434"/>
                  </a:ext>
                </a:extLst>
              </a:tr>
              <a:tr h="602476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100" b="1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Textiles</a:t>
                      </a:r>
                      <a:r>
                        <a:rPr lang="en-GB" sz="11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: Sock Puppets</a:t>
                      </a:r>
                      <a:endParaRPr lang="en-GB" sz="1100" dirty="0">
                        <a:solidFill>
                          <a:schemeClr val="tx1"/>
                        </a:solidFill>
                        <a:effectLst/>
                        <a:latin typeface="+mn-lt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GB" sz="1100" b="1" i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Construction</a:t>
                      </a:r>
                      <a:r>
                        <a:rPr lang="en-GB" sz="1100" b="0" i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: Moving Pictures​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1" i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Cooking and Nutrition</a:t>
                      </a:r>
                      <a:r>
                        <a:rPr lang="en-GB" sz="1100" b="0" i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: Smoothie​</a:t>
                      </a:r>
                    </a:p>
                    <a:p>
                      <a:pPr algn="ctr" fontAlgn="ctr"/>
                      <a:endParaRPr lang="en-GB" sz="1100" dirty="0">
                        <a:effectLst/>
                        <a:latin typeface="+mn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38063185"/>
                  </a:ext>
                </a:extLst>
              </a:tr>
              <a:tr h="249071">
                <a:tc rowSpan="2">
                  <a:txBody>
                    <a:bodyPr/>
                    <a:lstStyle/>
                    <a:p>
                      <a:pPr algn="ctr"/>
                      <a:r>
                        <a:rPr lang="en-GB" sz="1800" dirty="0"/>
                        <a:t>Year 2</a:t>
                      </a:r>
                      <a:endParaRPr lang="en-GB" sz="18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+mn-lt"/>
                        <a:ea typeface="Calibri" panose="020F0502020204030204" pitchFamily="34" charset="0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0" fontAlgn="auto"/>
                      <a:r>
                        <a:rPr lang="en-GB" sz="1100" b="0" i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​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1100" dirty="0">
                        <a:effectLst/>
                        <a:latin typeface="+mn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93065627"/>
                  </a:ext>
                </a:extLst>
              </a:tr>
              <a:tr h="451857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spcAft>
                          <a:spcPts val="0"/>
                        </a:spcAft>
                        <a:buNone/>
                      </a:pPr>
                      <a:r>
                        <a:rPr lang="en-GB" sz="1100" b="1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Construction</a:t>
                      </a:r>
                      <a:r>
                        <a:rPr lang="en-GB" sz="11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: A Moving Vehicle</a:t>
                      </a:r>
                      <a:endParaRPr lang="en-US" sz="1100" dirty="0">
                        <a:latin typeface="+mn-lt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GB" sz="1100" b="1" i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Cooking and Nutrition</a:t>
                      </a:r>
                      <a:r>
                        <a:rPr lang="en-GB" sz="1100" b="0" i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: Salad​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1" i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Textiles</a:t>
                      </a:r>
                      <a:r>
                        <a:rPr lang="en-GB" sz="1100" b="0" i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: Finger Puppet​</a:t>
                      </a:r>
                    </a:p>
                    <a:p>
                      <a:pPr algn="ctr" fontAlgn="ctr"/>
                      <a:endParaRPr lang="en-GB" sz="1100" dirty="0">
                        <a:effectLst/>
                        <a:latin typeface="+mn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80440459"/>
                  </a:ext>
                </a:extLst>
              </a:tr>
              <a:tr h="249071">
                <a:tc rowSpan="2">
                  <a:txBody>
                    <a:bodyPr/>
                    <a:lstStyle/>
                    <a:p>
                      <a:pPr algn="ctr"/>
                      <a:r>
                        <a:rPr lang="en-GB" sz="1800" dirty="0"/>
                        <a:t>Year 3</a:t>
                      </a:r>
                      <a:endParaRPr lang="en-GB" sz="18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11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0" fontAlgn="auto"/>
                      <a:r>
                        <a:rPr lang="en-GB" sz="1100" b="0" i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​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1100">
                        <a:effectLst/>
                        <a:latin typeface="+mn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83624127"/>
                  </a:ext>
                </a:extLst>
              </a:tr>
              <a:tr h="451857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100" b="1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Textiles</a:t>
                      </a:r>
                      <a:r>
                        <a:rPr lang="en-GB" sz="11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: A Purse</a:t>
                      </a:r>
                      <a:endParaRPr lang="en-GB" sz="1100" dirty="0">
                        <a:solidFill>
                          <a:schemeClr val="tx1"/>
                        </a:solidFill>
                        <a:effectLst/>
                        <a:latin typeface="+mn-lt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GB" sz="1100" b="1" i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Cooking and Nutrition</a:t>
                      </a:r>
                      <a:r>
                        <a:rPr lang="en-GB" sz="1100" b="0" i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: Stew​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100" b="1" i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Construction</a:t>
                      </a:r>
                      <a:r>
                        <a:rPr lang="en-GB" sz="1100" b="0" i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: Drawbridge</a:t>
                      </a:r>
                      <a:endParaRPr lang="en-GB" sz="1100">
                        <a:effectLst/>
                        <a:latin typeface="+mn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61662922"/>
                  </a:ext>
                </a:extLst>
              </a:tr>
              <a:tr h="249071">
                <a:tc rowSpan="2">
                  <a:txBody>
                    <a:bodyPr/>
                    <a:lstStyle/>
                    <a:p>
                      <a:pPr algn="ctr"/>
                      <a:r>
                        <a:rPr lang="en-GB" sz="1800" dirty="0"/>
                        <a:t>Year 4</a:t>
                      </a:r>
                      <a:endParaRPr lang="en-GB" sz="18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11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0" fontAlgn="auto"/>
                      <a:r>
                        <a:rPr lang="en-GB" sz="1100" b="0" i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​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1100" dirty="0">
                        <a:effectLst/>
                        <a:latin typeface="+mn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994281642"/>
                  </a:ext>
                </a:extLst>
              </a:tr>
              <a:tr h="451857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spcAft>
                          <a:spcPts val="0"/>
                        </a:spcAft>
                        <a:buNone/>
                      </a:pPr>
                      <a:r>
                        <a:rPr lang="en-GB" sz="1100" b="1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Cooking and Nutrition</a:t>
                      </a:r>
                      <a:r>
                        <a:rPr lang="en-US" sz="11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: Bread</a:t>
                      </a:r>
                      <a:endParaRPr lang="en-US" sz="1100" i="0" baseline="0" dirty="0">
                        <a:solidFill>
                          <a:schemeClr val="tx1"/>
                        </a:solidFill>
                        <a:effectLst/>
                        <a:latin typeface="+mn-lt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GB" sz="1100" b="1" i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Construction</a:t>
                      </a:r>
                      <a:r>
                        <a:rPr lang="en-GB" sz="1100" b="0" i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: Defence structures ​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1100" b="1" i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Textiles</a:t>
                      </a:r>
                      <a:r>
                        <a:rPr lang="en-US" sz="1100" b="0" i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: A reusable bag​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99401259"/>
                  </a:ext>
                </a:extLst>
              </a:tr>
              <a:tr h="249071">
                <a:tc rowSpan="2">
                  <a:txBody>
                    <a:bodyPr/>
                    <a:lstStyle/>
                    <a:p>
                      <a:pPr algn="ctr"/>
                      <a:r>
                        <a:rPr lang="en-GB" sz="1800" dirty="0"/>
                        <a:t>Year 5</a:t>
                      </a:r>
                      <a:endParaRPr lang="en-GB" sz="18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11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0" fontAlgn="auto"/>
                      <a:r>
                        <a:rPr lang="en-GB" sz="1100" b="0" i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​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1100" dirty="0">
                        <a:effectLst/>
                        <a:latin typeface="+mn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208075243"/>
                  </a:ext>
                </a:extLst>
              </a:tr>
              <a:tr h="571399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100" b="1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Textiles</a:t>
                      </a:r>
                      <a:r>
                        <a:rPr lang="en-GB" sz="11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: Hand Puppets</a:t>
                      </a:r>
                      <a:endParaRPr lang="en-GB" sz="1100" i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GB" sz="1100" b="1" i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Cooking and Nutrition</a:t>
                      </a:r>
                      <a:r>
                        <a:rPr lang="en-GB" sz="1100" b="0" i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: Pizza​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1" i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Construction</a:t>
                      </a:r>
                      <a:r>
                        <a:rPr lang="en-GB" sz="1100" b="0" i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: Electrical construction: Buzzer Game​</a:t>
                      </a:r>
                    </a:p>
                    <a:p>
                      <a:pPr algn="ctr" fontAlgn="ctr"/>
                      <a:endParaRPr lang="en-GB" sz="1100" dirty="0">
                        <a:effectLst/>
                        <a:latin typeface="+mn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31133264"/>
                  </a:ext>
                </a:extLst>
              </a:tr>
              <a:tr h="249071">
                <a:tc rowSpan="2">
                  <a:txBody>
                    <a:bodyPr/>
                    <a:lstStyle/>
                    <a:p>
                      <a:pPr algn="ctr"/>
                      <a:r>
                        <a:rPr lang="en-GB" sz="1800" dirty="0"/>
                        <a:t>Year 6</a:t>
                      </a:r>
                      <a:endParaRPr lang="en-GB" sz="18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11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0" fontAlgn="auto"/>
                      <a:r>
                        <a:rPr lang="en-GB" sz="1100" b="0" i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​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 fontAlgn="auto"/>
                      <a:r>
                        <a:rPr lang="en-GB" sz="1100" b="0" i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​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61804497"/>
                  </a:ext>
                </a:extLst>
              </a:tr>
              <a:tr h="732563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spcAft>
                          <a:spcPts val="0"/>
                        </a:spcAft>
                        <a:buNone/>
                      </a:pPr>
                      <a:r>
                        <a:rPr lang="en-GB" sz="1100" b="1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Cooking and Nutrition</a:t>
                      </a:r>
                      <a:r>
                        <a:rPr lang="en-GB" sz="11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: Curry</a:t>
                      </a:r>
                      <a:endParaRPr lang="en-GB" sz="11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GB" sz="1100" b="1" i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Textiles</a:t>
                      </a:r>
                      <a:r>
                        <a:rPr lang="en-GB" sz="1100" b="0" i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: Phone Case​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1" i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Construction</a:t>
                      </a:r>
                      <a:r>
                        <a:rPr lang="en-GB" sz="1100" b="0" i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: Electrical systems </a:t>
                      </a:r>
                      <a:endParaRPr lang="en-GB" sz="1100" dirty="0">
                        <a:effectLst/>
                        <a:latin typeface="+mn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38773768"/>
                  </a:ext>
                </a:extLst>
              </a:tr>
            </a:tbl>
          </a:graphicData>
        </a:graphic>
      </p:graphicFrame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/>
          <a:srcRect l="6447" t="1374" r="8202"/>
          <a:stretch/>
        </p:blipFill>
        <p:spPr>
          <a:xfrm>
            <a:off x="271637" y="221475"/>
            <a:ext cx="476026" cy="688159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2"/>
          <a:srcRect l="6447" t="1374" r="8202"/>
          <a:stretch/>
        </p:blipFill>
        <p:spPr>
          <a:xfrm>
            <a:off x="8933778" y="220810"/>
            <a:ext cx="476026" cy="688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607402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7E05E53CE013C46B77F11953F9730E2" ma:contentTypeVersion="21" ma:contentTypeDescription="Create a new document." ma:contentTypeScope="" ma:versionID="4961300c510604b5e4f133763428869c">
  <xsd:schema xmlns:xsd="http://www.w3.org/2001/XMLSchema" xmlns:xs="http://www.w3.org/2001/XMLSchema" xmlns:p="http://schemas.microsoft.com/office/2006/metadata/properties" xmlns:ns2="69e43245-abb5-4ff3-912e-5cfb0ad6b661" xmlns:ns3="5a5e4831-a6eb-420a-b233-1544fed8a023" targetNamespace="http://schemas.microsoft.com/office/2006/metadata/properties" ma:root="true" ma:fieldsID="ab06e24aa0a9e5aab2035e39215145a5" ns2:_="" ns3:_="">
    <xsd:import namespace="69e43245-abb5-4ff3-912e-5cfb0ad6b661"/>
    <xsd:import namespace="5a5e4831-a6eb-420a-b233-1544fed8a02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_Flow_SignoffStatus" minOccurs="0"/>
                <xsd:element ref="ns2:MediaServiceSearchProperties" minOccurs="0"/>
                <xsd:element ref="ns2:WhenUpdated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9e43245-abb5-4ff3-912e-5cfb0ad6b66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11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2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14cb9468-bd06-41cb-a9c3-e5cc1023914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_Flow_SignoffStatus" ma:index="25" nillable="true" ma:displayName="Sign-off status" ma:internalName="Sign_x002d_off_x0020_status">
      <xsd:simpleType>
        <xsd:restriction base="dms:Text"/>
      </xsd:simpleType>
    </xsd:element>
    <xsd:element name="MediaServiceSearchProperties" ma:index="26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WhenUpdated" ma:index="27" nillable="true" ma:displayName="When Updated" ma:format="DateTime" ma:internalName="WhenUpdated">
      <xsd:simpleType>
        <xsd:restriction base="dms:DateTime"/>
      </xsd:simpleType>
    </xsd:element>
    <xsd:element name="MediaServiceBillingMetadata" ma:index="28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a5e4831-a6eb-420a-b233-1544fed8a023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45d4ff83-6a78-4885-a338-93bef205338f}" ma:internalName="TaxCatchAll" ma:showField="CatchAllData" ma:web="5a5e4831-a6eb-420a-b233-1544fed8a02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5a5e4831-a6eb-420a-b233-1544fed8a023" xsi:nil="true"/>
    <lcf76f155ced4ddcb4097134ff3c332f xmlns="69e43245-abb5-4ff3-912e-5cfb0ad6b661">
      <Terms xmlns="http://schemas.microsoft.com/office/infopath/2007/PartnerControls"/>
    </lcf76f155ced4ddcb4097134ff3c332f>
    <_Flow_SignoffStatus xmlns="69e43245-abb5-4ff3-912e-5cfb0ad6b661" xsi:nil="true"/>
    <WhenUpdated xmlns="69e43245-abb5-4ff3-912e-5cfb0ad6b661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6729F83D-C89C-4C70-969F-9753AA3EF95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9e43245-abb5-4ff3-912e-5cfb0ad6b661"/>
    <ds:schemaRef ds:uri="5a5e4831-a6eb-420a-b233-1544fed8a02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43322AD1-55A9-4B8A-85AF-6E044891DAF0}">
  <ds:schemaRefs>
    <ds:schemaRef ds:uri="http://schemas.microsoft.com/office/2006/documentManagement/types"/>
    <ds:schemaRef ds:uri="5a5e4831-a6eb-420a-b233-1544fed8a023"/>
    <ds:schemaRef ds:uri="69e43245-abb5-4ff3-912e-5cfb0ad6b661"/>
    <ds:schemaRef ds:uri="http://purl.org/dc/dcmitype/"/>
    <ds:schemaRef ds:uri="http://schemas.microsoft.com/office/2006/metadata/properties"/>
    <ds:schemaRef ds:uri="http://purl.org/dc/elements/1.1/"/>
    <ds:schemaRef ds:uri="http://schemas.microsoft.com/office/infopath/2007/PartnerControls"/>
    <ds:schemaRef ds:uri="http://purl.org/dc/terms/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75DC3DC2-997F-482A-9DEE-0A85FA59C5E9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1746</TotalTime>
  <Words>125</Words>
  <Application>Microsoft Office PowerPoint</Application>
  <PresentationFormat>A4 Paper (210x297 mm)</PresentationFormat>
  <Paragraphs>38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Ruth Kingdon</dc:creator>
  <cp:lastModifiedBy>Chloe Saunders</cp:lastModifiedBy>
  <cp:revision>129</cp:revision>
  <cp:lastPrinted>2022-10-13T10:28:00Z</cp:lastPrinted>
  <dcterms:created xsi:type="dcterms:W3CDTF">2021-07-06T13:37:53Z</dcterms:created>
  <dcterms:modified xsi:type="dcterms:W3CDTF">2026-07-15T13:12:17Z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0x01010017E05E53CE013C46B77F11953F9730E2</vt:lpwstr>
  </property>
  <property fmtid="{D5CDD505-2E9C-101B-9397-08002B2CF9AE}" pid="3" name="MediaServiceImageTags">
    <vt:lpwstr/>
  </property>
</Properties>
</file>