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FD"/>
    <a:srgbClr val="FDD1DF"/>
    <a:srgbClr val="F63A98"/>
    <a:srgbClr val="DFC9FF"/>
    <a:srgbClr val="CC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78" d="100"/>
          <a:sy n="78" d="100"/>
        </p:scale>
        <p:origin x="14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76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15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2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3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05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5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9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51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33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07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4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655" y="126124"/>
            <a:ext cx="9606455" cy="6600497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30314" y="166138"/>
            <a:ext cx="826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/>
              <a:t>YR-6  2026 - 2027</a:t>
            </a:r>
            <a:endParaRPr lang="en-GB" sz="2000" dirty="0"/>
          </a:p>
          <a:p>
            <a:pPr algn="ctr"/>
            <a:r>
              <a:rPr lang="en-GB" sz="2000" b="1" dirty="0"/>
              <a:t>Music Curriculum Overview</a:t>
            </a:r>
            <a:r>
              <a:rPr lang="en-GB" sz="2000" dirty="0"/>
              <a:t>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519157"/>
              </p:ext>
            </p:extLst>
          </p:nvPr>
        </p:nvGraphicFramePr>
        <p:xfrm>
          <a:off x="545708" y="1171734"/>
          <a:ext cx="8863580" cy="547435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67595">
                  <a:extLst>
                    <a:ext uri="{9D8B030D-6E8A-4147-A177-3AD203B41FA5}">
                      <a16:colId xmlns:a16="http://schemas.microsoft.com/office/drawing/2014/main" val="1875530190"/>
                    </a:ext>
                  </a:extLst>
                </a:gridCol>
                <a:gridCol w="1429897">
                  <a:extLst>
                    <a:ext uri="{9D8B030D-6E8A-4147-A177-3AD203B41FA5}">
                      <a16:colId xmlns:a16="http://schemas.microsoft.com/office/drawing/2014/main" val="1031738001"/>
                    </a:ext>
                  </a:extLst>
                </a:gridCol>
                <a:gridCol w="1348973">
                  <a:extLst>
                    <a:ext uri="{9D8B030D-6E8A-4147-A177-3AD203B41FA5}">
                      <a16:colId xmlns:a16="http://schemas.microsoft.com/office/drawing/2014/main" val="3536728124"/>
                    </a:ext>
                  </a:extLst>
                </a:gridCol>
                <a:gridCol w="1376194">
                  <a:extLst>
                    <a:ext uri="{9D8B030D-6E8A-4147-A177-3AD203B41FA5}">
                      <a16:colId xmlns:a16="http://schemas.microsoft.com/office/drawing/2014/main" val="1851985973"/>
                    </a:ext>
                  </a:extLst>
                </a:gridCol>
                <a:gridCol w="1376194">
                  <a:extLst>
                    <a:ext uri="{9D8B030D-6E8A-4147-A177-3AD203B41FA5}">
                      <a16:colId xmlns:a16="http://schemas.microsoft.com/office/drawing/2014/main" val="1104232013"/>
                    </a:ext>
                  </a:extLst>
                </a:gridCol>
                <a:gridCol w="1290771">
                  <a:extLst>
                    <a:ext uri="{9D8B030D-6E8A-4147-A177-3AD203B41FA5}">
                      <a16:colId xmlns:a16="http://schemas.microsoft.com/office/drawing/2014/main" val="434829723"/>
                    </a:ext>
                  </a:extLst>
                </a:gridCol>
                <a:gridCol w="1273956">
                  <a:extLst>
                    <a:ext uri="{9D8B030D-6E8A-4147-A177-3AD203B41FA5}">
                      <a16:colId xmlns:a16="http://schemas.microsoft.com/office/drawing/2014/main" val="2698527844"/>
                    </a:ext>
                  </a:extLst>
                </a:gridCol>
              </a:tblGrid>
              <a:tr h="331991"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Autumn 1</a:t>
                      </a:r>
                      <a:endParaRPr lang="en-GB" sz="16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Autumn 2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Spring 1</a:t>
                      </a:r>
                      <a:endParaRPr lang="en-GB" sz="16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Spring 2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Summer 1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Summer 2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270689"/>
                  </a:ext>
                </a:extLst>
              </a:tr>
              <a:tr h="705544">
                <a:tc>
                  <a:txBody>
                    <a:bodyPr/>
                    <a:lstStyle/>
                    <a:p>
                      <a:r>
                        <a:rPr lang="en-GB" sz="1200" b="0" dirty="0"/>
                        <a:t>Nursery</a:t>
                      </a:r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My Musical Classroom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My Musical Classroom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Musical Patterns and Performing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Musical Patterns and Performing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Sound Stories</a:t>
                      </a: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Sound Stories</a:t>
                      </a: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672137"/>
                  </a:ext>
                </a:extLst>
              </a:tr>
              <a:tr h="705544">
                <a:tc>
                  <a:txBody>
                    <a:bodyPr/>
                    <a:lstStyle/>
                    <a:p>
                      <a:r>
                        <a:rPr lang="en-GB" sz="1200" b="0" dirty="0"/>
                        <a:t>Reception 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My Musical Classroom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My Musical Classroom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Musical Patterns and Performing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Musical Patterns and Performing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Sound Stories</a:t>
                      </a: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Sound Stories</a:t>
                      </a: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455792"/>
                  </a:ext>
                </a:extLst>
              </a:tr>
              <a:tr h="705544">
                <a:tc>
                  <a:txBody>
                    <a:bodyPr/>
                    <a:lstStyle/>
                    <a:p>
                      <a:r>
                        <a:rPr lang="en-GB" sz="1200" dirty="0"/>
                        <a:t>Year 1</a:t>
                      </a:r>
                      <a:endParaRPr lang="en-GB" sz="1200" b="1" dirty="0"/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Move to the Beat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Move to the Beat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Exploring Sound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Exploring Sound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High and Low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High and Low </a:t>
                      </a: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901434"/>
                  </a:ext>
                </a:extLst>
              </a:tr>
              <a:tr h="633802">
                <a:tc>
                  <a:txBody>
                    <a:bodyPr/>
                    <a:lstStyle/>
                    <a:p>
                      <a:r>
                        <a:rPr lang="en-GB" sz="1200" dirty="0"/>
                        <a:t>Year 2</a:t>
                      </a:r>
                      <a:endParaRPr lang="en-GB" sz="12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Time to Move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Time to Move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Musical Moods and Pictures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Musical Moods and Pictures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Patterns with Pitch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Patterns with Pitch</a:t>
                      </a: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972013"/>
                  </a:ext>
                </a:extLst>
              </a:tr>
              <a:tr h="595591">
                <a:tc>
                  <a:txBody>
                    <a:bodyPr/>
                    <a:lstStyle/>
                    <a:p>
                      <a:r>
                        <a:rPr lang="en-GB" sz="1200" dirty="0"/>
                        <a:t>Year 3</a:t>
                      </a:r>
                      <a:endParaRPr lang="en-GB" sz="1200" b="1" dirty="0"/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Hear it, Play 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Hear it, Play it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Painting Pictures with Sounds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Painting Pictures with Sounds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Sing, Play Notate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Sing, Play Notate</a:t>
                      </a: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995117"/>
                  </a:ext>
                </a:extLst>
              </a:tr>
              <a:tr h="595591">
                <a:tc>
                  <a:txBody>
                    <a:bodyPr/>
                    <a:lstStyle/>
                    <a:p>
                      <a:r>
                        <a:rPr lang="en-GB" sz="1200" dirty="0"/>
                        <a:t>Year 4</a:t>
                      </a:r>
                      <a:endParaRPr lang="en-GB" sz="12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Playing with Rhythm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Playing with Rhythm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Musical Contrasts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Musical Contrasts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Melody Builders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Melody Builders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86461"/>
                  </a:ext>
                </a:extLst>
              </a:tr>
              <a:tr h="595591">
                <a:tc>
                  <a:txBody>
                    <a:bodyPr/>
                    <a:lstStyle/>
                    <a:p>
                      <a:r>
                        <a:rPr lang="en-GB" sz="1200" dirty="0"/>
                        <a:t>Year 5</a:t>
                      </a:r>
                      <a:endParaRPr lang="en-GB" sz="1200" b="1" dirty="0"/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Rhythm Builders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Times New Roman"/>
                        </a:rPr>
                        <a:t>Rhythm Builders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Music and Words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Music and Words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Song Ingredients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Song Ingredients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96000"/>
                  </a:ext>
                </a:extLst>
              </a:tr>
              <a:tr h="595591">
                <a:tc>
                  <a:txBody>
                    <a:bodyPr/>
                    <a:lstStyle/>
                    <a:p>
                      <a:r>
                        <a:rPr lang="en-GB" sz="1200" dirty="0"/>
                        <a:t>Year 6</a:t>
                      </a:r>
                      <a:endParaRPr lang="en-GB" sz="12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We’ve got Rhythm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We’ve got Rhythm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Musical Effects and Words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Musical Effects and Words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Celebrating Songs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Celebrating Songs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05619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271637" y="221475"/>
            <a:ext cx="636518" cy="92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9046841" y="188440"/>
            <a:ext cx="659178" cy="9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7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5e4831-a6eb-420a-b233-1544fed8a023" xsi:nil="true"/>
    <lcf76f155ced4ddcb4097134ff3c332f xmlns="69e43245-abb5-4ff3-912e-5cfb0ad6b661">
      <Terms xmlns="http://schemas.microsoft.com/office/infopath/2007/PartnerControls"/>
    </lcf76f155ced4ddcb4097134ff3c332f>
    <_Flow_SignoffStatus xmlns="69e43245-abb5-4ff3-912e-5cfb0ad6b661" xsi:nil="true"/>
    <WhenUpdated xmlns="69e43245-abb5-4ff3-912e-5cfb0ad6b66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E05E53CE013C46B77F11953F9730E2" ma:contentTypeVersion="21" ma:contentTypeDescription="Create a new document." ma:contentTypeScope="" ma:versionID="c392b0221be19cefe000bac17f107ad7">
  <xsd:schema xmlns:xsd="http://www.w3.org/2001/XMLSchema" xmlns:xs="http://www.w3.org/2001/XMLSchema" xmlns:p="http://schemas.microsoft.com/office/2006/metadata/properties" xmlns:ns2="69e43245-abb5-4ff3-912e-5cfb0ad6b661" xmlns:ns3="5a5e4831-a6eb-420a-b233-1544fed8a023" targetNamespace="http://schemas.microsoft.com/office/2006/metadata/properties" ma:root="true" ma:fieldsID="9053ca2d4a69afb888c9e2d14ff06100" ns2:_="" ns3:_="">
    <xsd:import namespace="69e43245-abb5-4ff3-912e-5cfb0ad6b661"/>
    <xsd:import namespace="5a5e4831-a6eb-420a-b233-1544fed8a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WhenUpdat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43245-abb5-4ff3-912e-5cfb0ad6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cb9468-bd06-41cb-a9c3-e5cc102391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henUpdated" ma:index="27" nillable="true" ma:displayName="When Updated" ma:format="DateTime" ma:internalName="WhenUpdated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e4831-a6eb-420a-b233-1544fed8a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d4ff83-6a78-4885-a338-93bef205338f}" ma:internalName="TaxCatchAll" ma:showField="CatchAllData" ma:web="5a5e4831-a6eb-420a-b233-1544fed8a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322AD1-55A9-4B8A-85AF-6E044891DAF0}">
  <ds:schemaRefs>
    <ds:schemaRef ds:uri="http://schemas.microsoft.com/office/2006/metadata/properties"/>
    <ds:schemaRef ds:uri="http://www.w3.org/XML/1998/namespace"/>
    <ds:schemaRef ds:uri="http://purl.org/dc/terms/"/>
    <ds:schemaRef ds:uri="69e43245-abb5-4ff3-912e-5cfb0ad6b66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5a5e4831-a6eb-420a-b233-1544fed8a02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7910008-03E6-4E7B-B390-8F22E7671E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e43245-abb5-4ff3-912e-5cfb0ad6b661"/>
    <ds:schemaRef ds:uri="5a5e4831-a6eb-420a-b233-1544fed8a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DC3DC2-997F-482A-9DEE-0A85FA59C5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179</Words>
  <Application>Microsoft Office PowerPoint</Application>
  <PresentationFormat>A4 Paper (210x297 mm)</PresentationFormat>
  <Paragraphs>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Kingdon</dc:creator>
  <cp:lastModifiedBy>Chloe Saunders</cp:lastModifiedBy>
  <cp:revision>20</cp:revision>
  <dcterms:created xsi:type="dcterms:W3CDTF">2021-07-06T13:37:53Z</dcterms:created>
  <dcterms:modified xsi:type="dcterms:W3CDTF">2026-07-14T08:33:18Z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0x01010017E05E53CE013C46B77F11953F9730E2</vt:lpwstr>
  </property>
  <property fmtid="{D5CDD505-2E9C-101B-9397-08002B2CF9AE}" pid="3" name="MediaServiceImageTags">
    <vt:lpwstr/>
  </property>
</Properties>
</file>