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C9FF"/>
    <a:srgbClr val="CC99FF"/>
    <a:srgbClr val="9999FF"/>
    <a:srgbClr val="FFE7FD"/>
    <a:srgbClr val="FDD1DF"/>
    <a:srgbClr val="F63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980586-AA6A-8DD6-C28D-6CF2D09E7C87}" v="83" dt="2022-07-18T16:32:00.289"/>
    <p1510:client id="{650872BC-093A-0C22-FEDA-58AF1F84D40D}" v="153" dt="2022-07-18T16:37:55.3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76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5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05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1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4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655" y="126124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0314" y="166138"/>
            <a:ext cx="8261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Y1-6 </a:t>
            </a:r>
          </a:p>
          <a:p>
            <a:pPr algn="ctr"/>
            <a:r>
              <a:rPr lang="en-GB" sz="2000" b="1" dirty="0"/>
              <a:t>Science Curriculum Overview</a:t>
            </a:r>
            <a:r>
              <a:rPr lang="en-GB" sz="2000" dirty="0"/>
              <a:t> </a:t>
            </a:r>
          </a:p>
          <a:p>
            <a:pPr algn="ctr"/>
            <a:r>
              <a:rPr lang="en-GB" sz="2000"/>
              <a:t>2026 - 2027</a:t>
            </a:r>
            <a:endParaRPr lang="en-GB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185275"/>
              </p:ext>
            </p:extLst>
          </p:nvPr>
        </p:nvGraphicFramePr>
        <p:xfrm>
          <a:off x="402036" y="1244118"/>
          <a:ext cx="9199164" cy="538022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27688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1140380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336554">
                  <a:extLst>
                    <a:ext uri="{9D8B030D-6E8A-4147-A177-3AD203B41FA5}">
                      <a16:colId xmlns:a16="http://schemas.microsoft.com/office/drawing/2014/main" val="2665725085"/>
                    </a:ext>
                  </a:extLst>
                </a:gridCol>
                <a:gridCol w="1009665">
                  <a:extLst>
                    <a:ext uri="{9D8B030D-6E8A-4147-A177-3AD203B41FA5}">
                      <a16:colId xmlns:a16="http://schemas.microsoft.com/office/drawing/2014/main" val="83673560"/>
                    </a:ext>
                  </a:extLst>
                </a:gridCol>
                <a:gridCol w="673110">
                  <a:extLst>
                    <a:ext uri="{9D8B030D-6E8A-4147-A177-3AD203B41FA5}">
                      <a16:colId xmlns:a16="http://schemas.microsoft.com/office/drawing/2014/main" val="3214590561"/>
                    </a:ext>
                  </a:extLst>
                </a:gridCol>
                <a:gridCol w="673110">
                  <a:extLst>
                    <a:ext uri="{9D8B030D-6E8A-4147-A177-3AD203B41FA5}">
                      <a16:colId xmlns:a16="http://schemas.microsoft.com/office/drawing/2014/main" val="1879994967"/>
                    </a:ext>
                  </a:extLst>
                </a:gridCol>
                <a:gridCol w="1009665">
                  <a:extLst>
                    <a:ext uri="{9D8B030D-6E8A-4147-A177-3AD203B41FA5}">
                      <a16:colId xmlns:a16="http://schemas.microsoft.com/office/drawing/2014/main" val="2114391017"/>
                    </a:ext>
                  </a:extLst>
                </a:gridCol>
                <a:gridCol w="336554">
                  <a:extLst>
                    <a:ext uri="{9D8B030D-6E8A-4147-A177-3AD203B41FA5}">
                      <a16:colId xmlns:a16="http://schemas.microsoft.com/office/drawing/2014/main" val="2212595157"/>
                    </a:ext>
                  </a:extLst>
                </a:gridCol>
                <a:gridCol w="1346219">
                  <a:extLst>
                    <a:ext uri="{9D8B030D-6E8A-4147-A177-3AD203B41FA5}">
                      <a16:colId xmlns:a16="http://schemas.microsoft.com/office/drawing/2014/main" val="3147224651"/>
                    </a:ext>
                  </a:extLst>
                </a:gridCol>
                <a:gridCol w="1346219">
                  <a:extLst>
                    <a:ext uri="{9D8B030D-6E8A-4147-A177-3AD203B41FA5}">
                      <a16:colId xmlns:a16="http://schemas.microsoft.com/office/drawing/2014/main" val="2553741070"/>
                    </a:ext>
                  </a:extLst>
                </a:gridCol>
              </a:tblGrid>
              <a:tr h="712518">
                <a:tc>
                  <a:txBody>
                    <a:bodyPr/>
                    <a:lstStyle/>
                    <a:p>
                      <a:r>
                        <a:rPr lang="en-GB" sz="1400" b="1" dirty="0"/>
                        <a:t>Year 1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Animals,</a:t>
                      </a:r>
                      <a:r>
                        <a:rPr lang="en-GB" sz="1400" b="0" baseline="0" dirty="0">
                          <a:effectLst/>
                        </a:rPr>
                        <a:t> Including Humans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Everyday Materials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Plants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  <a:latin typeface="+mn-lt"/>
                          <a:ea typeface="+mn-ea"/>
                          <a:cs typeface="+mn-cs"/>
                        </a:rPr>
                        <a:t>Seasonal</a:t>
                      </a:r>
                      <a:r>
                        <a:rPr lang="en-GB" sz="1400" b="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Changes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are</a:t>
                      </a:r>
                      <a:r>
                        <a:rPr lang="en-GB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Scientists!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870813">
                <a:tc>
                  <a:txBody>
                    <a:bodyPr/>
                    <a:lstStyle/>
                    <a:p>
                      <a:r>
                        <a:rPr lang="en-GB" sz="1400" b="1" dirty="0"/>
                        <a:t>Year 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Uses of Everyday Materials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Animals</a:t>
                      </a:r>
                      <a:r>
                        <a:rPr lang="en-GB" sz="1400" baseline="0" dirty="0">
                          <a:effectLst/>
                        </a:rPr>
                        <a:t>, Including Humans</a:t>
                      </a:r>
                      <a:endParaRPr lang="en-GB" sz="14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Living Things and Their</a:t>
                      </a:r>
                      <a:r>
                        <a:rPr lang="en-GB" sz="1400" baseline="0" dirty="0">
                          <a:effectLst/>
                        </a:rPr>
                        <a:t> Habitats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Plants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are</a:t>
                      </a:r>
                      <a:r>
                        <a:rPr lang="en-GB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Scientists!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 weeks)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6972013"/>
                  </a:ext>
                </a:extLst>
              </a:tr>
              <a:tr h="870813">
                <a:tc>
                  <a:txBody>
                    <a:bodyPr/>
                    <a:lstStyle/>
                    <a:p>
                      <a:r>
                        <a:rPr lang="en-GB" sz="1400" b="1" dirty="0"/>
                        <a:t>Year 3</a:t>
                      </a:r>
                    </a:p>
                    <a:p>
                      <a:pPr algn="l"/>
                      <a:r>
                        <a:rPr lang="en-GB" sz="1000" b="0" dirty="0"/>
                        <a:t>(all blocks 7 weeks except We</a:t>
                      </a:r>
                      <a:r>
                        <a:rPr lang="en-GB" sz="1000" b="0" baseline="0" dirty="0"/>
                        <a:t> are Scientists</a:t>
                      </a:r>
                      <a:r>
                        <a:rPr lang="en-GB" sz="10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Forces and Magnets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Animals, Including Humans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Rocks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Plants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Light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are</a:t>
                      </a:r>
                      <a:r>
                        <a:rPr lang="en-GB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Scientists!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5995117"/>
                  </a:ext>
                </a:extLst>
              </a:tr>
              <a:tr h="960883">
                <a:tc>
                  <a:txBody>
                    <a:bodyPr/>
                    <a:lstStyle/>
                    <a:p>
                      <a:r>
                        <a:rPr lang="en-GB" sz="1400" b="1" dirty="0"/>
                        <a:t>Year 4</a:t>
                      </a:r>
                    </a:p>
                    <a:p>
                      <a:pPr algn="l"/>
                      <a:r>
                        <a:rPr lang="en-GB" sz="1000" b="0" dirty="0"/>
                        <a:t>(all blocks 7 weeks except We</a:t>
                      </a:r>
                      <a:r>
                        <a:rPr lang="en-GB" sz="1000" b="0" baseline="0" dirty="0"/>
                        <a:t> are Scientists</a:t>
                      </a:r>
                      <a:r>
                        <a:rPr lang="en-GB" sz="1000" b="0" dirty="0"/>
                        <a:t>)</a:t>
                      </a:r>
                    </a:p>
                    <a:p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Electricity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Animals, Including Humans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States of Matter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Living Things and Their Habitats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Sound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are</a:t>
                      </a:r>
                      <a:r>
                        <a:rPr lang="en-GB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Scientists!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986461"/>
                  </a:ext>
                </a:extLst>
              </a:tr>
              <a:tr h="960883">
                <a:tc>
                  <a:txBody>
                    <a:bodyPr/>
                    <a:lstStyle/>
                    <a:p>
                      <a:r>
                        <a:rPr lang="en-GB" sz="1400" b="1" dirty="0"/>
                        <a:t>Year 5</a:t>
                      </a:r>
                    </a:p>
                    <a:p>
                      <a:pPr algn="l"/>
                      <a:r>
                        <a:rPr lang="en-GB" sz="1000" b="0" dirty="0"/>
                        <a:t>(all blocks 7 weeks except We</a:t>
                      </a:r>
                      <a:r>
                        <a:rPr lang="en-GB" sz="1000" b="0" baseline="0" dirty="0"/>
                        <a:t> are Scientists</a:t>
                      </a:r>
                      <a:r>
                        <a:rPr lang="en-GB" sz="1000" b="0" dirty="0"/>
                        <a:t>)</a:t>
                      </a:r>
                    </a:p>
                    <a:p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Forces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Properties and Changes of Materials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Living Things and Their Habitats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Earth and Space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Animals, Including</a:t>
                      </a:r>
                      <a:r>
                        <a:rPr lang="en-GB" sz="1400" baseline="0" dirty="0">
                          <a:effectLst/>
                        </a:rPr>
                        <a:t> Humans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are</a:t>
                      </a:r>
                      <a:r>
                        <a:rPr lang="en-GB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Scientists!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096000"/>
                  </a:ext>
                </a:extLst>
              </a:tr>
              <a:tr h="960883">
                <a:tc>
                  <a:txBody>
                    <a:bodyPr/>
                    <a:lstStyle/>
                    <a:p>
                      <a:r>
                        <a:rPr lang="en-GB" sz="1400" b="1" dirty="0"/>
                        <a:t>Year 6</a:t>
                      </a:r>
                    </a:p>
                    <a:p>
                      <a:pPr algn="l"/>
                      <a:r>
                        <a:rPr lang="en-GB" sz="1000" b="0" dirty="0"/>
                        <a:t>(all blocks 7 weeks except We</a:t>
                      </a:r>
                      <a:r>
                        <a:rPr lang="en-GB" sz="1000" b="0" baseline="0" dirty="0"/>
                        <a:t> are Scientists</a:t>
                      </a:r>
                      <a:r>
                        <a:rPr lang="en-GB" sz="1000" b="0" dirty="0"/>
                        <a:t>)</a:t>
                      </a:r>
                    </a:p>
                    <a:p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Animals,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Including Humans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Electricity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Living Things and Their Habitats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Light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Evolution and Inheritance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are</a:t>
                      </a:r>
                      <a:r>
                        <a:rPr lang="en-GB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Scientists!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905619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271637" y="221475"/>
            <a:ext cx="636518" cy="92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9046841" y="188440"/>
            <a:ext cx="659178" cy="9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c392b0221be19cefe000bac17f107ad7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9053ca2d4a69afb888c9e2d14ff06100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  <WhenUpdated xmlns="69e43245-abb5-4ff3-912e-5cfb0ad6b66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27DD79-A5E6-461C-9F22-C443459225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322AD1-55A9-4B8A-85AF-6E044891DAF0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a5e4831-a6eb-420a-b233-1544fed8a023"/>
    <ds:schemaRef ds:uri="http://purl.org/dc/terms/"/>
    <ds:schemaRef ds:uri="69e43245-abb5-4ff3-912e-5cfb0ad6b66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5DC3DC2-997F-482A-9DEE-0A85FA59C5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202</Words>
  <Application>Microsoft Office PowerPoint</Application>
  <PresentationFormat>A4 Paper (210x297 mm)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Kingdon</dc:creator>
  <cp:lastModifiedBy>Chloe Saunders</cp:lastModifiedBy>
  <cp:revision>13</cp:revision>
  <cp:lastPrinted>2022-10-13T10:03:28Z</cp:lastPrinted>
  <dcterms:created xsi:type="dcterms:W3CDTF">2021-07-06T13:37:53Z</dcterms:created>
  <dcterms:modified xsi:type="dcterms:W3CDTF">2026-07-14T09:23:33Z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  <property fmtid="{D5CDD505-2E9C-101B-9397-08002B2CF9AE}" pid="3" name="MediaServiceImageTags">
    <vt:lpwstr/>
  </property>
</Properties>
</file>